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8" r:id="rId2"/>
    <p:sldId id="256" r:id="rId3"/>
    <p:sldId id="257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668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2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433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379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95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2480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524322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10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4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67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Produceren en kiezen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Schaarste en welvaart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61475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Produceren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982096" y="159814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Nodig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215448" y="1596743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Productiefactor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364121" y="1596743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Beloning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556889" y="4885482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</a:rPr>
              <a:t>Productie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237710" y="488548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</a:rPr>
              <a:t>Inkomen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367780" y="488548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</a:rPr>
              <a:t>=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697953" y="2178899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ARBEID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653068" y="2704737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NATUUR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571315" y="3285492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KAPITAAL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001588" y="3857402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ONDERNEMERSCHAP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982096" y="2178899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iemand die werk verricht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982096" y="2704737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grond / grondstoffen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982096" y="3285492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machines / gebouw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982096" y="3857042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eigenaar bedrijf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135" y="2444762"/>
            <a:ext cx="2384587" cy="1788441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542387" y="1596743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Productie van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9602167" y="2181924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loon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9517208" y="2704011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pacht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9237710" y="3279488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huur / rente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572513" y="386288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winst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6548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schaarste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2221327" y="1429374"/>
            <a:ext cx="2160240" cy="2088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Behoeften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829839" y="2202926"/>
            <a:ext cx="1350334" cy="1305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Middelen</a:t>
            </a:r>
            <a:br>
              <a:rPr lang="nl-NL" dirty="0" smtClean="0"/>
            </a:br>
            <a:r>
              <a:rPr lang="nl-NL" sz="1000" dirty="0" smtClean="0"/>
              <a:t>productiefactoren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216679" y="3754119"/>
            <a:ext cx="208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 hebben heel veel behoeftes,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359463" y="3892618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maar beperkte middelen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1" name="Rechte verbindingslijn met pijl 10"/>
          <p:cNvCxnSpPr>
            <a:stCxn id="9" idx="3"/>
          </p:cNvCxnSpPr>
          <p:nvPr/>
        </p:nvCxnSpPr>
        <p:spPr>
          <a:xfrm flipV="1">
            <a:off x="4300152" y="4077284"/>
            <a:ext cx="2059311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461687" y="4077285"/>
            <a:ext cx="0" cy="66445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chthoek 12"/>
          <p:cNvSpPr/>
          <p:nvPr/>
        </p:nvSpPr>
        <p:spPr>
          <a:xfrm>
            <a:off x="2882953" y="4741742"/>
            <a:ext cx="5173645" cy="8954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 spanning tussen behoeften en middelen</a:t>
            </a:r>
            <a:br>
              <a:rPr lang="nl-NL" dirty="0" smtClean="0"/>
            </a:br>
            <a:r>
              <a:rPr lang="nl-NL" dirty="0" smtClean="0"/>
              <a:t>=</a:t>
            </a:r>
          </a:p>
          <a:p>
            <a:pPr algn="ctr"/>
            <a:r>
              <a:rPr lang="nl-NL" dirty="0" smtClean="0"/>
              <a:t>schaarste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795149" y="5747657"/>
            <a:ext cx="339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2060"/>
                </a:solidFill>
              </a:rPr>
              <a:t>Schaarste dwingt tot kiezen !</a:t>
            </a:r>
            <a:endParaRPr lang="nl-NL" b="1" dirty="0">
              <a:solidFill>
                <a:srgbClr val="002060"/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4637903" y="2617505"/>
            <a:ext cx="1903903" cy="656311"/>
            <a:chOff x="3904735" y="1282975"/>
            <a:chExt cx="1903903" cy="656311"/>
          </a:xfrm>
        </p:grpSpPr>
        <p:sp>
          <p:nvSpPr>
            <p:cNvPr id="17" name="PIJL-OMLAAG 5"/>
            <p:cNvSpPr/>
            <p:nvPr/>
          </p:nvSpPr>
          <p:spPr>
            <a:xfrm rot="16200000">
              <a:off x="4693166" y="815574"/>
              <a:ext cx="648072" cy="1582873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PIJL-OMLAAG 6"/>
            <p:cNvSpPr/>
            <p:nvPr/>
          </p:nvSpPr>
          <p:spPr>
            <a:xfrm rot="5400000">
              <a:off x="4372136" y="823813"/>
              <a:ext cx="648072" cy="1582873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210006" y="1435575"/>
              <a:ext cx="1315303" cy="3385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tx1"/>
                  </a:solidFill>
                </a:rPr>
                <a:t>SCHAARSTE</a:t>
              </a:r>
              <a:endParaRPr lang="nl-NL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1423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  <p:bldP spid="10" grpId="0"/>
      <p:bldP spid="13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schaarste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4922" y="456889"/>
            <a:ext cx="4346834" cy="615077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543697" y="2207741"/>
            <a:ext cx="11128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Schaars ≠ Zeldzaam</a:t>
            </a:r>
          </a:p>
          <a:p>
            <a:endParaRPr lang="nl-NL" sz="2800" dirty="0" smtClean="0">
              <a:solidFill>
                <a:schemeClr val="bg1"/>
              </a:solidFill>
            </a:endParaRPr>
          </a:p>
          <a:p>
            <a:r>
              <a:rPr lang="nl-NL" sz="2800" dirty="0" smtClean="0">
                <a:solidFill>
                  <a:schemeClr val="bg1"/>
                </a:solidFill>
              </a:rPr>
              <a:t>Een product is schaars als er productiefactoren voor nodig zijn.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000" dirty="0" smtClean="0">
                <a:solidFill>
                  <a:schemeClr val="bg1"/>
                </a:solidFill>
              </a:rPr>
              <a:t>De productiefactoren hadden ook voor andere behoeften gebruikt kunnen worden.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823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welvaart</a:t>
            </a:r>
            <a:endParaRPr lang="nl-NL" dirty="0"/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684211" y="1607419"/>
            <a:ext cx="9560012" cy="95963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nl-NL" sz="2800" b="1" dirty="0" smtClean="0"/>
              <a:t>Welvaart</a:t>
            </a:r>
            <a:r>
              <a:rPr lang="nl-NL" sz="2800" dirty="0" smtClean="0"/>
              <a:t> is de mate waarin we in onze </a:t>
            </a:r>
            <a:br>
              <a:rPr lang="nl-NL" sz="2800" dirty="0" smtClean="0"/>
            </a:br>
            <a:r>
              <a:rPr lang="nl-NL" sz="2800" dirty="0" smtClean="0"/>
              <a:t>behoefte kunnen voorzien met schaarse middelen.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nl-NL" sz="2800" dirty="0" smtClean="0"/>
          </a:p>
        </p:txBody>
      </p:sp>
      <p:sp>
        <p:nvSpPr>
          <p:cNvPr id="4" name="PIJL-OMLAAG 3"/>
          <p:cNvSpPr/>
          <p:nvPr/>
        </p:nvSpPr>
        <p:spPr>
          <a:xfrm>
            <a:off x="1270620" y="2598431"/>
            <a:ext cx="288032" cy="100811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OMLAAG 4"/>
          <p:cNvSpPr/>
          <p:nvPr/>
        </p:nvSpPr>
        <p:spPr>
          <a:xfrm>
            <a:off x="7684606" y="2567051"/>
            <a:ext cx="288032" cy="233563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813219" y="2454415"/>
            <a:ext cx="14401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316454" y="2454415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694556" y="3583015"/>
            <a:ext cx="3656587" cy="95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u</a:t>
            </a:r>
            <a: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itgangspunt: </a:t>
            </a:r>
            <a:b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oneindige behoeften</a:t>
            </a:r>
          </a:p>
          <a:p>
            <a:pPr marL="0" indent="0">
              <a:buFont typeface="Arial" charset="0"/>
              <a:buNone/>
            </a:pPr>
            <a:endParaRPr lang="nl-NL" sz="2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5396222" y="4959019"/>
            <a:ext cx="4824536" cy="95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charset="0"/>
              <a:buNone/>
            </a:pPr>
            <a: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waarvoor productiemiddelen (productiefactoren) nodig zijn</a:t>
            </a:r>
          </a:p>
          <a:p>
            <a:pPr marL="0" indent="0" algn="r">
              <a:buFont typeface="Arial" charset="0"/>
              <a:buNone/>
            </a:pPr>
            <a:endParaRPr lang="nl-NL" sz="2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3549" y="4622507"/>
            <a:ext cx="1897271" cy="12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3632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welvaart</a:t>
            </a:r>
            <a:endParaRPr lang="nl-NL" dirty="0"/>
          </a:p>
        </p:txBody>
      </p:sp>
      <p:sp>
        <p:nvSpPr>
          <p:cNvPr id="3" name="Ovaal 2"/>
          <p:cNvSpPr/>
          <p:nvPr/>
        </p:nvSpPr>
        <p:spPr>
          <a:xfrm>
            <a:off x="450950" y="1741664"/>
            <a:ext cx="8064896" cy="45365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978202" y="2284465"/>
            <a:ext cx="6768752" cy="331236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koopkracht 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2143799" y="2786321"/>
            <a:ext cx="4504329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 smtClean="0"/>
              <a:t>Welvaart in enge zin</a:t>
            </a:r>
          </a:p>
          <a:p>
            <a:pPr algn="ctr"/>
            <a:endParaRPr lang="nl-NL" dirty="0" smtClean="0"/>
          </a:p>
          <a:p>
            <a:pPr algn="ctr"/>
            <a:endParaRPr lang="nl-NL" dirty="0" smtClean="0"/>
          </a:p>
        </p:txBody>
      </p:sp>
      <p:sp>
        <p:nvSpPr>
          <p:cNvPr id="6" name="Rechthoek 5"/>
          <p:cNvSpPr/>
          <p:nvPr/>
        </p:nvSpPr>
        <p:spPr>
          <a:xfrm>
            <a:off x="2907403" y="2343242"/>
            <a:ext cx="2910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Welvaart in ruime zin</a:t>
            </a:r>
          </a:p>
        </p:txBody>
      </p:sp>
      <p:sp>
        <p:nvSpPr>
          <p:cNvPr id="7" name="Rechthoek 6"/>
          <p:cNvSpPr/>
          <p:nvPr/>
        </p:nvSpPr>
        <p:spPr>
          <a:xfrm>
            <a:off x="3028223" y="4848522"/>
            <a:ext cx="2651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Andere schaarse middelen, zoals</a:t>
            </a:r>
          </a:p>
          <a:p>
            <a:r>
              <a:rPr lang="nl-NL" sz="1400" dirty="0" smtClean="0">
                <a:solidFill>
                  <a:schemeClr val="bg1"/>
                </a:solidFill>
              </a:rPr>
              <a:t>goed milieu, gezondheid, vrije tijd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791734" y="1772003"/>
            <a:ext cx="1124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</a:rPr>
              <a:t>Welzijn</a:t>
            </a:r>
          </a:p>
        </p:txBody>
      </p:sp>
      <p:sp>
        <p:nvSpPr>
          <p:cNvPr id="9" name="Rechthoek 8"/>
          <p:cNvSpPr/>
          <p:nvPr/>
        </p:nvSpPr>
        <p:spPr>
          <a:xfrm>
            <a:off x="3000827" y="5702104"/>
            <a:ext cx="2723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Ook niet schaarse behoeften, zoals</a:t>
            </a:r>
          </a:p>
          <a:p>
            <a:pPr algn="ctr"/>
            <a:r>
              <a:rPr lang="nl-NL" sz="1400" dirty="0">
                <a:solidFill>
                  <a:schemeClr val="bg1"/>
                </a:solidFill>
              </a:rPr>
              <a:t>geluk, liefde enz..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 bwMode="auto">
          <a:xfrm>
            <a:off x="8400044" y="1388356"/>
            <a:ext cx="3381409" cy="346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Steeds meer factoren tellen mee,</a:t>
            </a:r>
          </a:p>
          <a:p>
            <a:pPr marL="0" indent="0" algn="ctr">
              <a:buFont typeface="Arial" charset="0"/>
              <a:buNone/>
            </a:pPr>
            <a:endParaRPr lang="nl-NL" sz="2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nl-NL" sz="2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steeds minder goed meetbaar.</a:t>
            </a:r>
          </a:p>
          <a:p>
            <a:pPr marL="0" indent="0">
              <a:buFont typeface="Arial" charset="0"/>
              <a:buNone/>
            </a:pPr>
            <a:endParaRPr lang="nl-NL" sz="2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924246" y="3715000"/>
            <a:ext cx="29434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600" dirty="0">
                <a:solidFill>
                  <a:schemeClr val="tx1">
                    <a:lumMod val="95000"/>
                  </a:schemeClr>
                </a:solidFill>
              </a:rPr>
              <a:t>koopkracht / reële inkomen</a:t>
            </a:r>
          </a:p>
        </p:txBody>
      </p:sp>
    </p:spTree>
    <p:extLst>
      <p:ext uri="{BB962C8B-B14F-4D97-AF65-F5344CB8AC3E}">
        <p14:creationId xmlns:p14="http://schemas.microsoft.com/office/powerpoint/2010/main" val="44650240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soorten welvaart</a:t>
            </a:r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>
            <a:off x="1001767" y="1615889"/>
            <a:ext cx="3756918" cy="1440160"/>
            <a:chOff x="455042" y="1268760"/>
            <a:chExt cx="3756918" cy="1440160"/>
          </a:xfrm>
        </p:grpSpPr>
        <p:sp>
          <p:nvSpPr>
            <p:cNvPr id="4" name="Rechthoek 3"/>
            <p:cNvSpPr/>
            <p:nvPr/>
          </p:nvSpPr>
          <p:spPr>
            <a:xfrm>
              <a:off x="455042" y="1268760"/>
              <a:ext cx="3756918" cy="144016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" name="Rechte verbindingslijn 4"/>
            <p:cNvCxnSpPr>
              <a:stCxn id="4" idx="0"/>
              <a:endCxn id="4" idx="2"/>
            </p:cNvCxnSpPr>
            <p:nvPr/>
          </p:nvCxnSpPr>
          <p:spPr>
            <a:xfrm>
              <a:off x="2333501" y="1268760"/>
              <a:ext cx="0" cy="144016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3275856" y="1268760"/>
              <a:ext cx="0" cy="144016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1403648" y="1268760"/>
              <a:ext cx="0" cy="1440160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1003925" y="1632989"/>
            <a:ext cx="3754760" cy="149506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endParaRPr lang="nl-N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jdelijke aanduiding voor inhoud 7"/>
          <p:cNvSpPr txBox="1">
            <a:spLocks/>
          </p:cNvSpPr>
          <p:nvPr/>
        </p:nvSpPr>
        <p:spPr>
          <a:xfrm>
            <a:off x="7111984" y="1587868"/>
            <a:ext cx="4038600" cy="9190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nl-NL" sz="2400" b="1" dirty="0" smtClean="0"/>
              <a:t>Welvaart in enge zin</a:t>
            </a:r>
          </a:p>
          <a:p>
            <a:pPr marL="0" indent="0">
              <a:buFont typeface="Wingdings 3" panose="05040102010807070707" pitchFamily="18" charset="2"/>
              <a:buNone/>
              <a:tabLst>
                <a:tab pos="271463" algn="l"/>
                <a:tab pos="3765550" algn="r"/>
              </a:tabLst>
            </a:pPr>
            <a:r>
              <a:rPr lang="nl-NL" dirty="0" smtClean="0"/>
              <a:t>	</a:t>
            </a:r>
            <a:r>
              <a:rPr lang="nl-NL" sz="1600" dirty="0" smtClean="0"/>
              <a:t>extra inkomen	</a:t>
            </a:r>
            <a:r>
              <a:rPr lang="nl-NL" sz="1600" b="1" dirty="0" smtClean="0">
                <a:solidFill>
                  <a:schemeClr val="accent3">
                    <a:lumMod val="50000"/>
                  </a:schemeClr>
                </a:solidFill>
              </a:rPr>
              <a:t>+ 3 miljard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7323816" y="3724317"/>
            <a:ext cx="38164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23816" y="5231003"/>
            <a:ext cx="38164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7107792" y="253960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271463" algn="l"/>
                <a:tab pos="3765550" algn="r"/>
              </a:tabLst>
            </a:pPr>
            <a:r>
              <a:rPr lang="nl-NL" sz="2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Maar ook:</a:t>
            </a:r>
          </a:p>
          <a:p>
            <a:pPr>
              <a:tabLst>
                <a:tab pos="271463" algn="l"/>
                <a:tab pos="3765550" algn="r"/>
              </a:tabLst>
            </a:pPr>
            <a:r>
              <a:rPr lang="nl-NL" sz="2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	</a:t>
            </a: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luchtvervuiling	</a:t>
            </a:r>
            <a:r>
              <a:rPr lang="nl-NL" sz="1600" dirty="0">
                <a:solidFill>
                  <a:srgbClr val="C00000"/>
                </a:solidFill>
              </a:rPr>
              <a:t>- 1 miljard</a:t>
            </a:r>
          </a:p>
          <a:p>
            <a:pPr>
              <a:tabLst>
                <a:tab pos="271463" algn="l"/>
                <a:tab pos="3765550" algn="r"/>
              </a:tabLst>
            </a:pP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	</a:t>
            </a:r>
            <a:r>
              <a:rPr lang="nl-NL" sz="1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gezondheidsklachten</a:t>
            </a:r>
            <a:r>
              <a:rPr lang="nl-NL" sz="1600" dirty="0"/>
              <a:t>	</a:t>
            </a:r>
            <a:r>
              <a:rPr lang="nl-NL" sz="1600" dirty="0">
                <a:solidFill>
                  <a:srgbClr val="C00000"/>
                </a:solidFill>
              </a:rPr>
              <a:t>- 1,5 </a:t>
            </a:r>
            <a:r>
              <a:rPr lang="nl-NL" sz="1600" dirty="0" smtClean="0">
                <a:solidFill>
                  <a:srgbClr val="C00000"/>
                </a:solidFill>
              </a:rPr>
              <a:t>miljard</a:t>
            </a:r>
          </a:p>
          <a:p>
            <a:pPr>
              <a:tabLst>
                <a:tab pos="271463" algn="l"/>
                <a:tab pos="3765550" algn="r"/>
              </a:tabLst>
            </a:pPr>
            <a:endParaRPr lang="nl-NL" sz="1600" dirty="0">
              <a:solidFill>
                <a:srgbClr val="C00000"/>
              </a:solidFill>
            </a:endParaRPr>
          </a:p>
          <a:p>
            <a:pPr>
              <a:tabLst>
                <a:tab pos="271463" algn="l"/>
                <a:tab pos="3765550" algn="r"/>
              </a:tabLst>
            </a:pPr>
            <a:r>
              <a:rPr lang="nl-NL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Welvaart in enge zin</a:t>
            </a:r>
          </a:p>
          <a:p>
            <a:pPr>
              <a:tabLst>
                <a:tab pos="271463" algn="l"/>
                <a:tab pos="3765550" algn="r"/>
              </a:tabLst>
            </a:pP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		</a:t>
            </a:r>
            <a:r>
              <a:rPr lang="nl-NL" sz="1600" b="1" dirty="0">
                <a:solidFill>
                  <a:schemeClr val="accent3">
                    <a:lumMod val="50000"/>
                  </a:schemeClr>
                </a:solidFill>
              </a:rPr>
              <a:t>+ 0,5 miljard</a:t>
            </a:r>
          </a:p>
        </p:txBody>
      </p:sp>
      <p:sp>
        <p:nvSpPr>
          <p:cNvPr id="13" name="Rechthoek 12"/>
          <p:cNvSpPr/>
          <p:nvPr/>
        </p:nvSpPr>
        <p:spPr>
          <a:xfrm>
            <a:off x="7097810" y="4460821"/>
            <a:ext cx="4572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271463" algn="l"/>
                <a:tab pos="3765550" algn="r"/>
              </a:tabLst>
            </a:pPr>
            <a:r>
              <a:rPr lang="nl-NL" sz="2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En ook:</a:t>
            </a:r>
          </a:p>
          <a:p>
            <a:pPr>
              <a:tabLst>
                <a:tab pos="271463" algn="l"/>
                <a:tab pos="3765550" algn="r"/>
              </a:tabLst>
            </a:pPr>
            <a:r>
              <a:rPr lang="nl-NL" dirty="0">
                <a:solidFill>
                  <a:schemeClr val="bg1">
                    <a:lumMod val="65000"/>
                    <a:lumOff val="35000"/>
                  </a:schemeClr>
                </a:solidFill>
              </a:rPr>
              <a:t>	</a:t>
            </a:r>
            <a:r>
              <a:rPr lang="nl-NL" sz="16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ergernis geluidsoverlast	</a:t>
            </a:r>
            <a:r>
              <a:rPr lang="nl-NL" sz="1600" dirty="0">
                <a:solidFill>
                  <a:srgbClr val="C00000"/>
                </a:solidFill>
              </a:rPr>
              <a:t> - 1 </a:t>
            </a:r>
            <a:r>
              <a:rPr lang="nl-NL" sz="1600" dirty="0" smtClean="0">
                <a:solidFill>
                  <a:srgbClr val="C00000"/>
                </a:solidFill>
              </a:rPr>
              <a:t>miljard</a:t>
            </a:r>
          </a:p>
          <a:p>
            <a:pPr>
              <a:tabLst>
                <a:tab pos="271463" algn="l"/>
                <a:tab pos="3765550" algn="r"/>
              </a:tabLst>
            </a:pPr>
            <a:endParaRPr lang="nl-NL" sz="1600" dirty="0">
              <a:solidFill>
                <a:srgbClr val="C00000"/>
              </a:solidFill>
            </a:endParaRPr>
          </a:p>
          <a:p>
            <a:pPr>
              <a:tabLst>
                <a:tab pos="271463" algn="l"/>
                <a:tab pos="3765550" algn="r"/>
              </a:tabLst>
            </a:pPr>
            <a:endParaRPr lang="nl-NL" sz="300" b="1" dirty="0" smtClean="0"/>
          </a:p>
          <a:p>
            <a:pPr>
              <a:tabLst>
                <a:tab pos="271463" algn="l"/>
                <a:tab pos="3765550" algn="r"/>
              </a:tabLst>
            </a:pPr>
            <a:r>
              <a:rPr lang="nl-NL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Welzijn</a:t>
            </a:r>
            <a:endParaRPr lang="nl-NL" sz="2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tabLst>
                <a:tab pos="271463" algn="l"/>
                <a:tab pos="3765550" algn="r"/>
              </a:tabLst>
            </a:pPr>
            <a:r>
              <a:rPr lang="nl-NL" sz="1600" dirty="0"/>
              <a:t>		</a:t>
            </a:r>
            <a:r>
              <a:rPr lang="nl-NL" sz="1600" b="1" dirty="0">
                <a:solidFill>
                  <a:srgbClr val="C00000"/>
                </a:solidFill>
              </a:rPr>
              <a:t>- 0,5 </a:t>
            </a:r>
            <a:r>
              <a:rPr lang="nl-NL" sz="1600" b="1" dirty="0" smtClean="0">
                <a:solidFill>
                  <a:srgbClr val="C00000"/>
                </a:solidFill>
              </a:rPr>
              <a:t>miljard</a:t>
            </a:r>
          </a:p>
        </p:txBody>
      </p:sp>
      <p:sp>
        <p:nvSpPr>
          <p:cNvPr id="14" name="Ovaal 13"/>
          <p:cNvSpPr/>
          <p:nvPr/>
        </p:nvSpPr>
        <p:spPr>
          <a:xfrm>
            <a:off x="1001767" y="3577438"/>
            <a:ext cx="3931254" cy="23042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00" dirty="0"/>
          </a:p>
        </p:txBody>
      </p:sp>
      <p:sp>
        <p:nvSpPr>
          <p:cNvPr id="15" name="Ovaal 14"/>
          <p:cNvSpPr/>
          <p:nvPr/>
        </p:nvSpPr>
        <p:spPr>
          <a:xfrm>
            <a:off x="1273184" y="3888329"/>
            <a:ext cx="3299445" cy="16824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00" dirty="0"/>
          </a:p>
        </p:txBody>
      </p:sp>
      <p:sp>
        <p:nvSpPr>
          <p:cNvPr id="16" name="Ovaal 15"/>
          <p:cNvSpPr/>
          <p:nvPr/>
        </p:nvSpPr>
        <p:spPr>
          <a:xfrm>
            <a:off x="1937871" y="4235796"/>
            <a:ext cx="1895426" cy="987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/>
              <a:t>Welvaart in enge zin</a:t>
            </a:r>
          </a:p>
          <a:p>
            <a:pPr algn="ctr"/>
            <a:endParaRPr lang="nl-NL" sz="700" dirty="0" smtClean="0"/>
          </a:p>
          <a:p>
            <a:pPr algn="ctr"/>
            <a:endParaRPr lang="nl-NL" sz="700" dirty="0" smtClean="0"/>
          </a:p>
        </p:txBody>
      </p:sp>
      <p:sp>
        <p:nvSpPr>
          <p:cNvPr id="17" name="Rechthoek 16"/>
          <p:cNvSpPr/>
          <p:nvPr/>
        </p:nvSpPr>
        <p:spPr>
          <a:xfrm>
            <a:off x="2213577" y="4004025"/>
            <a:ext cx="14186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00" b="1" dirty="0" smtClean="0">
                <a:solidFill>
                  <a:schemeClr val="bg1"/>
                </a:solidFill>
              </a:rPr>
              <a:t>Welvaart in ruime zin</a:t>
            </a:r>
          </a:p>
        </p:txBody>
      </p:sp>
      <p:sp>
        <p:nvSpPr>
          <p:cNvPr id="18" name="Rechthoek 17"/>
          <p:cNvSpPr/>
          <p:nvPr/>
        </p:nvSpPr>
        <p:spPr>
          <a:xfrm>
            <a:off x="2648889" y="3643258"/>
            <a:ext cx="6150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00" b="1" dirty="0" smtClean="0">
                <a:solidFill>
                  <a:schemeClr val="bg1"/>
                </a:solidFill>
              </a:rPr>
              <a:t>Welzijn</a:t>
            </a:r>
          </a:p>
        </p:txBody>
      </p:sp>
      <p:cxnSp>
        <p:nvCxnSpPr>
          <p:cNvPr id="20" name="Rechte verbindingslijn 19"/>
          <p:cNvCxnSpPr/>
          <p:nvPr/>
        </p:nvCxnSpPr>
        <p:spPr>
          <a:xfrm>
            <a:off x="2880226" y="1632365"/>
            <a:ext cx="1079" cy="1512168"/>
          </a:xfrm>
          <a:prstGeom prst="line">
            <a:avLst/>
          </a:prstGeom>
          <a:ln w="57150">
            <a:solidFill>
              <a:schemeClr val="tx1"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960356" y="1625428"/>
            <a:ext cx="1079" cy="1512168"/>
          </a:xfrm>
          <a:prstGeom prst="line">
            <a:avLst/>
          </a:prstGeom>
          <a:ln w="57150">
            <a:solidFill>
              <a:schemeClr val="tx1"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3797939" y="1615889"/>
            <a:ext cx="1079" cy="1512168"/>
          </a:xfrm>
          <a:prstGeom prst="line">
            <a:avLst/>
          </a:prstGeom>
          <a:ln w="57150">
            <a:solidFill>
              <a:schemeClr val="tx1"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hoek 22"/>
          <p:cNvSpPr/>
          <p:nvPr/>
        </p:nvSpPr>
        <p:spPr>
          <a:xfrm>
            <a:off x="955118" y="1958767"/>
            <a:ext cx="379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/>
              <a:t>We verbreden de snelweg bij Rotterdam naar 2 x 4 rijbanen</a:t>
            </a:r>
          </a:p>
        </p:txBody>
      </p:sp>
    </p:spTree>
    <p:extLst>
      <p:ext uri="{BB962C8B-B14F-4D97-AF65-F5344CB8AC3E}">
        <p14:creationId xmlns:p14="http://schemas.microsoft.com/office/powerpoint/2010/main" val="5867812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5287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9EB2C39E-BC9B-4043-BE36-76DDB70B0021}" vid="{BB7BDE6D-4D4A-44A3-B651-8286141FF9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7042</TotalTime>
  <Words>188</Words>
  <Application>Microsoft Office PowerPoint</Application>
  <PresentationFormat>Breedbeeld</PresentationFormat>
  <Paragraphs>73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havo</vt:lpstr>
      <vt:lpstr>Schaarste en welvaart</vt:lpstr>
      <vt:lpstr>Produceren</vt:lpstr>
      <vt:lpstr>schaarste</vt:lpstr>
      <vt:lpstr>schaarste</vt:lpstr>
      <vt:lpstr>welvaart</vt:lpstr>
      <vt:lpstr>Soorten welvaart</vt:lpstr>
      <vt:lpstr>Voorbeeld soorten welvaart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Schaarste en welvaart</dc:title>
  <dc:creator>pbloemers</dc:creator>
  <cp:lastModifiedBy>Paul Bloemers</cp:lastModifiedBy>
  <cp:revision>14</cp:revision>
  <dcterms:created xsi:type="dcterms:W3CDTF">2016-08-24T06:43:21Z</dcterms:created>
  <dcterms:modified xsi:type="dcterms:W3CDTF">2016-10-15T15:52:58Z</dcterms:modified>
</cp:coreProperties>
</file>